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6" autoAdjust="0"/>
    <p:restoredTop sz="94619" autoAdjust="0"/>
  </p:normalViewPr>
  <p:slideViewPr>
    <p:cSldViewPr snapToGrid="0">
      <p:cViewPr varScale="1">
        <p:scale>
          <a:sx n="98" d="100"/>
          <a:sy n="98" d="100"/>
        </p:scale>
        <p:origin x="69" y="4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wntown_Toronto" TargetMode="External"/><Relationship Id="rId2" Type="http://schemas.openxmlformats.org/officeDocument/2006/relationships/hyperlink" Target="https://en.wikipedia.org/wiki/Toront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cl.us/Geospatial_data" TargetMode="External"/><Relationship Id="rId4" Type="http://schemas.openxmlformats.org/officeDocument/2006/relationships/hyperlink" Target="https://en.wikipedia.org/wiki/List_of_postal_codes_of_Canada:_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Capstone Project - Clustering Neighborhoods in Downtown Toronto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By Sayed Adel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0F57-C650-4231-BAC9-1C1EEC25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29006"/>
          </a:xfrm>
        </p:spPr>
        <p:txBody>
          <a:bodyPr/>
          <a:lstStyle/>
          <a:p>
            <a:r>
              <a:rPr lang="en-US" dirty="0"/>
              <a:t>Methodology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B122-EEAF-4949-AF33-68A8694B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574" y="1461094"/>
            <a:ext cx="10058400" cy="372570"/>
          </a:xfrm>
        </p:spPr>
        <p:txBody>
          <a:bodyPr/>
          <a:lstStyle/>
          <a:p>
            <a:r>
              <a:rPr lang="en-US" dirty="0"/>
              <a:t>Clustering the Neighborhoods into 5 Clusters. The map shows each cluster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0EAF4-0508-4827-92DA-9B1EC4B0FF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9053" y="1833664"/>
            <a:ext cx="8150157" cy="46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9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B239-2D51-48FD-9916-E8EF9B18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33870"/>
          </a:xfrm>
        </p:spPr>
        <p:txBody>
          <a:bodyPr/>
          <a:lstStyle/>
          <a:p>
            <a:r>
              <a:rPr lang="en-US" dirty="0"/>
              <a:t>Examining the 5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5A881-DC84-4F73-A4A9-BEE072902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77243"/>
            <a:ext cx="10058400" cy="47471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Cluster 1: 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Entertainment Venues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86695-2AE4-41CF-8ACE-888246C130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44038" y="2411878"/>
            <a:ext cx="9740630" cy="13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5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D7D0-7107-4D22-9CFD-AD66CC031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2" y="654955"/>
            <a:ext cx="4878422" cy="1077137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Examining the </a:t>
            </a:r>
            <a:br>
              <a:rPr lang="en-US" sz="3200" dirty="0"/>
            </a:br>
            <a:r>
              <a:rPr lang="en-US" sz="3200" dirty="0"/>
              <a:t>5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5EBCD-8101-43D6-843A-001BF24A2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910" y="1932482"/>
            <a:ext cx="4236397" cy="455254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Cluster 2: 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Intensive Cafe Venues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FC0B9-EFDC-4796-B897-8CBCCE96DC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67008" y="642594"/>
            <a:ext cx="5943600" cy="56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1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D0C-EF45-467B-B741-57D46A29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1691"/>
          </a:xfrm>
        </p:spPr>
        <p:txBody>
          <a:bodyPr/>
          <a:lstStyle/>
          <a:p>
            <a:r>
              <a:rPr lang="en-US" dirty="0"/>
              <a:t>Examining the 5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8EC86-F5F7-4E51-91ED-CE89E766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57317"/>
            <a:ext cx="10058400" cy="416344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Cluster 3: 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Versatile Venues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5A5A8-D4BB-470C-9681-18A205647A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0262" y="1918523"/>
            <a:ext cx="9760085" cy="135969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82DB06-67EE-4C02-A318-F4D80C1CD481}"/>
              </a:ext>
            </a:extLst>
          </p:cNvPr>
          <p:cNvSpPr txBox="1">
            <a:spLocks/>
          </p:cNvSpPr>
          <p:nvPr/>
        </p:nvSpPr>
        <p:spPr>
          <a:xfrm>
            <a:off x="1066800" y="3643001"/>
            <a:ext cx="10058400" cy="421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Cluster 4: </a:t>
            </a:r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Transportation Venues</a:t>
            </a:r>
            <a:endParaRPr lang="en-US" sz="18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CE58C-B693-4C2E-8723-58E6B17C57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991" y="4145570"/>
            <a:ext cx="9815209" cy="14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2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A63F-E592-43B7-9E61-A8606362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1419"/>
          </a:xfrm>
        </p:spPr>
        <p:txBody>
          <a:bodyPr/>
          <a:lstStyle/>
          <a:p>
            <a:r>
              <a:rPr lang="en-US" dirty="0"/>
              <a:t>Examining the 5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FE16E-4354-43FB-96EE-601B73553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847" y="1660511"/>
            <a:ext cx="10058400" cy="435799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Cluster 5: 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Restaurants Venues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F985A-B5F3-4550-98F5-7290E290F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8356" y="2292808"/>
            <a:ext cx="9215337" cy="22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231-BDCD-4D81-8D0C-360D7409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40874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83A9B-89A4-4857-B9AD-3F50CF0C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36191"/>
            <a:ext cx="10058400" cy="1569073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When we look at the results, we can see that there are many Italian, Japanese, American restaurants as an example in many Neighborhoods; therefore, starting a </a:t>
            </a:r>
            <a:r>
              <a:rPr lang="en-US" sz="1800" i="1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French or Lebanese</a:t>
            </a:r>
            <a:r>
              <a:rPr lang="en-US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restaurant would be a good choice or any restaurant in Cluster 1 and 4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above is just an example; many insights can be extracted from the results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41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114A-CE53-4F47-8FE7-D24907FC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Questions</a:t>
            </a:r>
            <a:r>
              <a:rPr lang="en-US" sz="4400" b="1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3537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757C-ED47-4A78-B5B9-D3FCEC14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36181"/>
            <a:ext cx="10058400" cy="1371600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Thank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4400" b="1" dirty="0">
                <a:solidFill>
                  <a:srgbClr val="0070C0"/>
                </a:solidFill>
              </a:rPr>
              <a:t>you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8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EF64-451D-4F89-999D-8AE77B3D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1691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0C5D-3199-4C75-B548-F609E1374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753" y="1689694"/>
            <a:ext cx="10058400" cy="3849624"/>
          </a:xfrm>
        </p:spPr>
        <p:txBody>
          <a:bodyPr/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Toronto is the capital city of the Canadian province of Ontario. Toronto is an international center of business, finance, arts, and culture, and is recognized as one of the most </a:t>
            </a:r>
            <a:r>
              <a:rPr lang="en-US" sz="1800" dirty="0">
                <a:latin typeface="Times New Roman" panose="02020603050405020304" pitchFamily="18" charset="0"/>
              </a:rPr>
              <a:t>multicultural and cosmopolitan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cities in the world. On the other hand, Downtown Toronto is the </a:t>
            </a:r>
            <a:r>
              <a:rPr lang="en-US" sz="1800" dirty="0">
                <a:latin typeface="Times New Roman" panose="02020603050405020304" pitchFamily="18" charset="0"/>
              </a:rPr>
              <a:t>main central business district of Toronto, Ontario, Canada. Located entirely within the district of Old Toronto, it is approximately 17 square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kilometers in area.</a:t>
            </a:r>
          </a:p>
          <a:p>
            <a:endParaRPr lang="en-US" sz="1800" dirty="0">
              <a:latin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coming slides I’m going to show my analysis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clustration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done for Downtown Toronto Borough within Toronto where I explored its neighborhoods to provide some insight for those who are interested in opening a restaurant business in Downtown Toronto by choosing the best neighborhoods and best type of restaurants, in order to increase the probability that the business will succeed</a:t>
            </a:r>
            <a:endParaRPr lang="en-US" sz="1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2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164A-9643-4E05-A0DE-A6BA7848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77061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170F-5A18-4620-85C5-420B57712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48936"/>
            <a:ext cx="10058400" cy="2960127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For my analysis I used the below data sources</a:t>
            </a:r>
          </a:p>
          <a:p>
            <a:endParaRPr lang="en-US" dirty="0"/>
          </a:p>
          <a:p>
            <a:pPr marL="342900" marR="0" lvl="0" indent="-342900" algn="just">
              <a:lnSpc>
                <a:spcPts val="1295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/>
              <a:t>Information about Toronto from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https://en.wikipedia.org/wiki/Toronto</a:t>
            </a:r>
            <a:endParaRPr lang="en-US" dirty="0"/>
          </a:p>
          <a:p>
            <a:pPr marL="342900" marR="0" lvl="0" indent="-342900" algn="just">
              <a:lnSpc>
                <a:spcPts val="1295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/>
          </a:p>
          <a:p>
            <a:pPr marL="342900" marR="0" lvl="0" indent="-342900">
              <a:lnSpc>
                <a:spcPts val="1295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/>
              <a:t>Information about Downtown Toronto from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https://en.wikipedia.org/wiki/Downtown_Toronto</a:t>
            </a:r>
            <a:endParaRPr lang="en-US" dirty="0"/>
          </a:p>
          <a:p>
            <a:pPr marL="342900" marR="0" lvl="0" indent="-342900">
              <a:lnSpc>
                <a:spcPts val="1295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/>
          </a:p>
          <a:p>
            <a:pPr marL="342900" marR="0" lvl="0" indent="-342900">
              <a:lnSpc>
                <a:spcPts val="1295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/>
              <a:t>List of Borough and Neighborhoods by postal code from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https://en.wikipedia.org/wiki/List_of_postal_codes_of_Canada:_M</a:t>
            </a:r>
            <a:endParaRPr lang="en-US" dirty="0"/>
          </a:p>
          <a:p>
            <a:pPr marL="342900" marR="0" lvl="0" indent="-342900">
              <a:lnSpc>
                <a:spcPts val="1295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/>
          </a:p>
          <a:p>
            <a:pPr marL="342900" marR="0" lvl="0" indent="-342900" algn="just">
              <a:lnSpc>
                <a:spcPts val="1295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/>
              <a:t>Geographical Coordinates of each postal code from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http://cocl.us/Geospatial_data</a:t>
            </a:r>
            <a:endParaRPr lang="en-US" dirty="0"/>
          </a:p>
          <a:p>
            <a:pPr marL="342900" indent="-342900" algn="just">
              <a:lnSpc>
                <a:spcPts val="1295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/>
              <a:t>Foursquare API to get the most common venues for the neighborhoods in Downtown Toronto</a:t>
            </a:r>
          </a:p>
          <a:p>
            <a:pPr marL="342900" marR="0" lvl="0" indent="-342900" algn="just">
              <a:lnSpc>
                <a:spcPts val="1295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E7E2-A368-4F4B-A9B9-D1993703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6247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50CA-229F-4D30-BD58-6A54EF922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3157"/>
            <a:ext cx="10058400" cy="661481"/>
          </a:xfrm>
        </p:spPr>
        <p:txBody>
          <a:bodyPr/>
          <a:lstStyle/>
          <a:p>
            <a:r>
              <a:rPr lang="en-US" dirty="0"/>
              <a:t>The result of processing the data of Toronto Boroughs and Neighborhoods and merging them with the geo 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CE889-997F-4F09-B54F-3862C595F8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64062" y="2085881"/>
            <a:ext cx="5313680" cy="42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9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5F5E-C2E0-49B5-95FB-B3F8A481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39886"/>
            <a:ext cx="10058400" cy="690664"/>
          </a:xfrm>
        </p:spPr>
        <p:txBody>
          <a:bodyPr/>
          <a:lstStyle/>
          <a:p>
            <a:r>
              <a:rPr lang="en-US" dirty="0"/>
              <a:t>Methodology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6F40D-46C9-47F0-AD09-3CBBD3476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15180"/>
            <a:ext cx="10058400" cy="450391"/>
          </a:xfrm>
        </p:spPr>
        <p:txBody>
          <a:bodyPr/>
          <a:lstStyle/>
          <a:p>
            <a:r>
              <a:rPr lang="en-US" dirty="0"/>
              <a:t>Using Folium to generate a map of the 19 Neighborhoods’ groups in Downtown Toronto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E7BC5-4A42-4F68-852E-1B4BCEBA34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3494" y="1765570"/>
            <a:ext cx="9390434" cy="44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74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A55C-05A2-465C-9474-9EE40A1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70057"/>
          </a:xfrm>
        </p:spPr>
        <p:txBody>
          <a:bodyPr/>
          <a:lstStyle/>
          <a:p>
            <a:r>
              <a:rPr lang="en-US" dirty="0"/>
              <a:t>Methodology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AB09-E8DC-4225-98A7-0F5FFBD6B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65958"/>
            <a:ext cx="10058400" cy="440663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 100 venues in Downtown Toronto’s Neighborhoods within a radius of 1000 meters (1248 venues resulted)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89AE5-4D91-4AC9-8085-8EC6E9373A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5666" y="2092649"/>
            <a:ext cx="9560667" cy="40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0238-24B7-46BC-807A-CA72C73E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1419"/>
          </a:xfrm>
        </p:spPr>
        <p:txBody>
          <a:bodyPr/>
          <a:lstStyle/>
          <a:p>
            <a:r>
              <a:rPr lang="en-US" dirty="0"/>
              <a:t>Methodology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82616-C8D2-47BF-8CAF-0F32ACB56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439" y="1553507"/>
            <a:ext cx="10058400" cy="649808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V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enues returned for each neighborhood.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It’s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founded that there are 207 unique categories can be curated from all the returned venues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AFC6-A8ED-40B7-88E3-D16E1B8BAD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1875" y="2292809"/>
            <a:ext cx="6726677" cy="41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7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471B-3116-4788-9C87-4892F9547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7372"/>
          </a:xfrm>
        </p:spPr>
        <p:txBody>
          <a:bodyPr/>
          <a:lstStyle/>
          <a:p>
            <a:r>
              <a:rPr lang="en-US" dirty="0"/>
              <a:t>Methodology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07718-D162-4635-BA6D-178F736C5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53507"/>
            <a:ext cx="10058400" cy="787372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For analyzing the Neighborhoods, the rows grouped by neighborhood and by taking the mean of the frequency of occurrence of each category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DAA4E-A5F5-48A1-BBD1-F585E0DB87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5899" y="2765977"/>
            <a:ext cx="9152107" cy="31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3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2AD1-7088-4F9C-83E7-E9B43293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49614"/>
            <a:ext cx="10058400" cy="772780"/>
          </a:xfrm>
        </p:spPr>
        <p:txBody>
          <a:bodyPr/>
          <a:lstStyle/>
          <a:p>
            <a:r>
              <a:rPr lang="en-US" dirty="0"/>
              <a:t>Methodology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63CEB-D239-479D-B024-78D097EF2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254868"/>
            <a:ext cx="10058400" cy="450391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7 most common venues for each Neighborhood’s group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752A-1D9A-46FC-AD42-92E55117D2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142" y="1705259"/>
            <a:ext cx="8716685" cy="4729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8788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{46715BC5-D281-4BC7-B914-E5A32EC196F2}tf78438558_win32</Template>
  <TotalTime>47</TotalTime>
  <Words>508</Words>
  <Application>Microsoft Office PowerPoint</Application>
  <PresentationFormat>Widescreen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Century Gothic</vt:lpstr>
      <vt:lpstr>Garamond</vt:lpstr>
      <vt:lpstr>Symbol</vt:lpstr>
      <vt:lpstr>Times New Roman</vt:lpstr>
      <vt:lpstr>SavonVTI</vt:lpstr>
      <vt:lpstr>Capstone Project - Clustering Neighborhoods in Downtown Toronto</vt:lpstr>
      <vt:lpstr>Introduction</vt:lpstr>
      <vt:lpstr>Data</vt:lpstr>
      <vt:lpstr>Methodology</vt:lpstr>
      <vt:lpstr>Methodology Cont.</vt:lpstr>
      <vt:lpstr>Methodology Cont.</vt:lpstr>
      <vt:lpstr>Methodology Cont.</vt:lpstr>
      <vt:lpstr>Methodology Cont.</vt:lpstr>
      <vt:lpstr>Methodology Cont.</vt:lpstr>
      <vt:lpstr>Methodology Cont.</vt:lpstr>
      <vt:lpstr>Examining the 5 Clusters</vt:lpstr>
      <vt:lpstr>Examining the  5 Clusters</vt:lpstr>
      <vt:lpstr>Examining the 5 Clusters</vt:lpstr>
      <vt:lpstr>Examining the 5 Clusters</vt:lpstr>
      <vt:lpstr>Discussion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Clustering Neighborhoods in Downtown Toronto</dc:title>
  <dc:creator>A105</dc:creator>
  <cp:lastModifiedBy>A105</cp:lastModifiedBy>
  <cp:revision>10</cp:revision>
  <dcterms:created xsi:type="dcterms:W3CDTF">2020-08-20T21:33:57Z</dcterms:created>
  <dcterms:modified xsi:type="dcterms:W3CDTF">2020-08-20T22:21:45Z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